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17"/>
  </p:notesMasterIdLst>
  <p:handoutMasterIdLst>
    <p:handoutMasterId r:id="rId18"/>
  </p:handoutMasterIdLst>
  <p:sldIdLst>
    <p:sldId id="268" r:id="rId5"/>
    <p:sldId id="261" r:id="rId6"/>
    <p:sldId id="269" r:id="rId7"/>
    <p:sldId id="270" r:id="rId8"/>
    <p:sldId id="282" r:id="rId9"/>
    <p:sldId id="283" r:id="rId10"/>
    <p:sldId id="272" r:id="rId11"/>
    <p:sldId id="280" r:id="rId12"/>
    <p:sldId id="281" r:id="rId13"/>
    <p:sldId id="278" r:id="rId14"/>
    <p:sldId id="273"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35" autoAdjust="0"/>
  </p:normalViewPr>
  <p:slideViewPr>
    <p:cSldViewPr snapToGrid="0" snapToObjects="1">
      <p:cViewPr varScale="1">
        <p:scale>
          <a:sx n="82" d="100"/>
          <a:sy n="82" d="100"/>
        </p:scale>
        <p:origin x="874" y="72"/>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4/3/2024</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4/3/2024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147283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17424" y="9235"/>
            <a:ext cx="12192000" cy="6857990"/>
          </a:xfrm>
          <a:prstGeom prst="rect">
            <a:avLst/>
          </a:prstGeom>
        </p:spPr>
      </p:pic>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2589213" y="895740"/>
            <a:ext cx="8915399" cy="5426784"/>
          </a:xfrm>
        </p:spPr>
        <p:txBody>
          <a:bodyPr>
            <a:noAutofit/>
          </a:bodyPr>
          <a:lstStyle/>
          <a:p>
            <a:pPr algn="ctr"/>
            <a:r>
              <a:rPr lang="en-US" sz="4400" dirty="0">
                <a:latin typeface="Times New Roman" panose="02020603050405020304" pitchFamily="18" charset="0"/>
                <a:cs typeface="Times New Roman" panose="02020603050405020304" pitchFamily="18" charset="0"/>
              </a:rPr>
              <a:t>ROLE OF BIRTH ORDER IN PERSONALITY </a:t>
            </a:r>
          </a:p>
          <a:p>
            <a:pPr algn="ctr"/>
            <a:r>
              <a:rPr lang="en-US" sz="4400" dirty="0">
                <a:latin typeface="Times New Roman" panose="02020603050405020304" pitchFamily="18" charset="0"/>
                <a:cs typeface="Times New Roman" panose="02020603050405020304" pitchFamily="18" charset="0"/>
              </a:rPr>
              <a:t>DEVELOPMENT</a:t>
            </a:r>
          </a:p>
          <a:p>
            <a:pPr algn="ctr"/>
            <a:r>
              <a:rPr lang="en-IN" sz="3200" dirty="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Nirmala  B</a:t>
            </a:r>
          </a:p>
          <a:p>
            <a:pPr algn="ctr"/>
            <a:r>
              <a:rPr lang="en-IN" sz="2800" dirty="0">
                <a:latin typeface="Times New Roman" panose="02020603050405020304" pitchFamily="18" charset="0"/>
                <a:cs typeface="Times New Roman" panose="02020603050405020304" pitchFamily="18" charset="0"/>
              </a:rPr>
              <a:t>                                                  22PCP823</a:t>
            </a:r>
          </a:p>
          <a:p>
            <a:pPr algn="ctr"/>
            <a:r>
              <a:rPr lang="en-IN" sz="2800" dirty="0">
                <a:latin typeface="Times New Roman" panose="02020603050405020304" pitchFamily="18" charset="0"/>
                <a:cs typeface="Times New Roman" panose="02020603050405020304" pitchFamily="18" charset="0"/>
              </a:rPr>
              <a:t>                                                     Research Guide</a:t>
            </a:r>
          </a:p>
          <a:p>
            <a:pPr algn="ctr"/>
            <a:r>
              <a:rPr lang="en-IN" sz="2800" dirty="0">
                <a:latin typeface="Times New Roman" panose="02020603050405020304" pitchFamily="18" charset="0"/>
                <a:cs typeface="Times New Roman" panose="02020603050405020304" pitchFamily="18" charset="0"/>
              </a:rPr>
              <a:t>                                                   Dr. A. John </a:t>
            </a:r>
            <a:r>
              <a:rPr lang="en-IN" sz="2800" dirty="0" err="1">
                <a:latin typeface="Times New Roman" panose="02020603050405020304" pitchFamily="18" charset="0"/>
                <a:cs typeface="Times New Roman" panose="02020603050405020304" pitchFamily="18" charset="0"/>
              </a:rPr>
              <a:t>Balaiah</a:t>
            </a:r>
            <a:endParaRPr lang="en-IN" sz="2800" dirty="0">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oup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angle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7CC8-E25A-4D9A-7E19-D54526EC300E}"/>
              </a:ext>
            </a:extLst>
          </p:cNvPr>
          <p:cNvSpPr>
            <a:spLocks noGrp="1"/>
          </p:cNvSpPr>
          <p:nvPr>
            <p:ph type="title"/>
          </p:nvPr>
        </p:nvSpPr>
        <p:spPr/>
        <p:txBody>
          <a:bodyPr/>
          <a:lstStyle/>
          <a:p>
            <a:r>
              <a:rPr lang="en-IN" dirty="0"/>
              <a:t>Adlerian </a:t>
            </a:r>
            <a:r>
              <a:rPr lang="en-IN" sz="3200" dirty="0"/>
              <a:t>Therapy </a:t>
            </a:r>
            <a:endParaRPr lang="en-IN" dirty="0"/>
          </a:p>
        </p:txBody>
      </p:sp>
      <p:sp>
        <p:nvSpPr>
          <p:cNvPr id="3" name="Content Placeholder 2">
            <a:extLst>
              <a:ext uri="{FF2B5EF4-FFF2-40B4-BE49-F238E27FC236}">
                <a16:creationId xmlns:a16="http://schemas.microsoft.com/office/drawing/2014/main" id="{C713F283-4307-4CF9-CEEF-34B3B1AFF479}"/>
              </a:ext>
            </a:extLst>
          </p:cNvPr>
          <p:cNvSpPr>
            <a:spLocks noGrp="1"/>
          </p:cNvSpPr>
          <p:nvPr>
            <p:ph idx="1"/>
          </p:nvPr>
        </p:nvSpPr>
        <p:spPr>
          <a:xfrm>
            <a:off x="2019398" y="1623527"/>
            <a:ext cx="4446716" cy="4823926"/>
          </a:xfrm>
        </p:spPr>
        <p:txBody>
          <a:bodyPr>
            <a:normAutofit/>
          </a:bodyPr>
          <a:lstStyle/>
          <a:p>
            <a:pPr algn="just"/>
            <a:endParaRPr lang="en-US" sz="1800" b="0" i="0" u="none" strike="noStrike" baseline="0" dirty="0">
              <a:solidFill>
                <a:schemeClr val="tx1"/>
              </a:solidFill>
              <a:latin typeface="Times New Roman" panose="02020603050405020304" pitchFamily="18" charset="0"/>
            </a:endParaRPr>
          </a:p>
          <a:p>
            <a:r>
              <a:rPr lang="en-IN" i="0" dirty="0">
                <a:solidFill>
                  <a:schemeClr val="tx1"/>
                </a:solidFill>
                <a:effectLst/>
                <a:latin typeface="Times New Roman" panose="02020603050405020304" pitchFamily="18" charset="0"/>
                <a:cs typeface="Times New Roman" panose="02020603050405020304" pitchFamily="18" charset="0"/>
              </a:rPr>
              <a:t>Identifying Birth Order Patterns</a:t>
            </a:r>
          </a:p>
          <a:p>
            <a:r>
              <a:rPr lang="en-IN" i="0" dirty="0">
                <a:solidFill>
                  <a:schemeClr val="tx1"/>
                </a:solidFill>
                <a:effectLst/>
                <a:latin typeface="Times New Roman" panose="02020603050405020304" pitchFamily="18" charset="0"/>
                <a:cs typeface="Times New Roman" panose="02020603050405020304" pitchFamily="18" charset="0"/>
              </a:rPr>
              <a:t>Exploring Themes and Experiences</a:t>
            </a:r>
            <a:endParaRPr lang="en-IN" dirty="0">
              <a:solidFill>
                <a:schemeClr val="tx1"/>
              </a:solidFill>
              <a:latin typeface="Times New Roman" panose="02020603050405020304" pitchFamily="18" charset="0"/>
              <a:cs typeface="Times New Roman" panose="02020603050405020304" pitchFamily="18" charset="0"/>
            </a:endParaRPr>
          </a:p>
          <a:p>
            <a:r>
              <a:rPr lang="en-IN" i="0" dirty="0">
                <a:solidFill>
                  <a:schemeClr val="tx1"/>
                </a:solidFill>
                <a:effectLst/>
                <a:latin typeface="Times New Roman" panose="02020603050405020304" pitchFamily="18" charset="0"/>
                <a:cs typeface="Times New Roman" panose="02020603050405020304" pitchFamily="18" charset="0"/>
              </a:rPr>
              <a:t>Self-Reflection for Deeper Insights</a:t>
            </a:r>
          </a:p>
          <a:p>
            <a:r>
              <a:rPr lang="en-IN" i="0" dirty="0">
                <a:solidFill>
                  <a:schemeClr val="tx1"/>
                </a:solidFill>
                <a:effectLst/>
                <a:latin typeface="Times New Roman" panose="02020603050405020304" pitchFamily="18" charset="0"/>
                <a:cs typeface="Times New Roman" panose="02020603050405020304" pitchFamily="18" charset="0"/>
              </a:rPr>
              <a:t>Understanding Personality Traits</a:t>
            </a:r>
          </a:p>
          <a:p>
            <a:r>
              <a:rPr lang="en-IN" i="0" dirty="0">
                <a:solidFill>
                  <a:schemeClr val="tx1"/>
                </a:solidFill>
                <a:effectLst/>
                <a:latin typeface="Times New Roman" panose="02020603050405020304" pitchFamily="18" charset="0"/>
                <a:cs typeface="Times New Roman" panose="02020603050405020304" pitchFamily="18" charset="0"/>
              </a:rPr>
              <a:t>Promoting Family Dynamics Awareness</a:t>
            </a:r>
          </a:p>
          <a:p>
            <a:r>
              <a:rPr lang="en-IN" i="0" dirty="0">
                <a:solidFill>
                  <a:schemeClr val="tx1"/>
                </a:solidFill>
                <a:effectLst/>
                <a:latin typeface="Times New Roman" panose="02020603050405020304" pitchFamily="18" charset="0"/>
                <a:cs typeface="Times New Roman" panose="02020603050405020304" pitchFamily="18" charset="0"/>
              </a:rPr>
              <a:t>Emphasis on Personal Responsibility</a:t>
            </a:r>
          </a:p>
          <a:p>
            <a:r>
              <a:rPr lang="en-IN" i="0" dirty="0">
                <a:solidFill>
                  <a:schemeClr val="tx1"/>
                </a:solidFill>
                <a:effectLst/>
                <a:latin typeface="Times New Roman" panose="02020603050405020304" pitchFamily="18" charset="0"/>
                <a:cs typeface="Times New Roman" panose="02020603050405020304" pitchFamily="18" charset="0"/>
              </a:rPr>
              <a:t>Exploring Alternative Perspectives</a:t>
            </a:r>
            <a:endParaRPr lang="en-IN" dirty="0">
              <a:solidFill>
                <a:schemeClr val="tx1"/>
              </a:solidFill>
              <a:latin typeface="Times New Roman" panose="02020603050405020304" pitchFamily="18" charset="0"/>
              <a:cs typeface="Times New Roman" panose="02020603050405020304" pitchFamily="18" charset="0"/>
            </a:endParaRPr>
          </a:p>
          <a:p>
            <a:r>
              <a:rPr lang="en-IN" i="0" dirty="0">
                <a:solidFill>
                  <a:schemeClr val="tx1"/>
                </a:solidFill>
                <a:effectLst/>
                <a:latin typeface="Times New Roman" panose="02020603050405020304" pitchFamily="18" charset="0"/>
                <a:cs typeface="Times New Roman" panose="02020603050405020304" pitchFamily="18" charset="0"/>
              </a:rPr>
              <a:t>Questioning Stereotypes and Generalizations</a:t>
            </a:r>
          </a:p>
          <a:p>
            <a:r>
              <a:rPr lang="en-IN" i="0" dirty="0">
                <a:solidFill>
                  <a:schemeClr val="tx1"/>
                </a:solidFill>
                <a:effectLst/>
                <a:latin typeface="Times New Roman" panose="02020603050405020304" pitchFamily="18" charset="0"/>
                <a:cs typeface="Times New Roman" panose="02020603050405020304" pitchFamily="18" charset="0"/>
              </a:rPr>
              <a:t>Encouraging Flexibility and Adaptability</a:t>
            </a:r>
          </a:p>
          <a:p>
            <a:r>
              <a:rPr lang="en-IN" i="0" dirty="0">
                <a:solidFill>
                  <a:schemeClr val="tx1"/>
                </a:solidFill>
                <a:effectLst/>
                <a:latin typeface="Times New Roman" panose="02020603050405020304" pitchFamily="18" charset="0"/>
                <a:cs typeface="Times New Roman" panose="02020603050405020304" pitchFamily="18" charset="0"/>
              </a:rPr>
              <a:t>Promoting Self-Reflection and Awareness</a:t>
            </a:r>
          </a:p>
          <a:p>
            <a:pPr algn="just"/>
            <a:endParaRPr lang="en-US" dirty="0">
              <a:solidFill>
                <a:schemeClr val="tx1"/>
              </a:solidFill>
              <a:latin typeface="Times New Roman" panose="02020603050405020304" pitchFamily="18" charset="0"/>
            </a:endParaRPr>
          </a:p>
          <a:p>
            <a:pPr algn="just"/>
            <a:endParaRPr lang="en-US" sz="1800" b="0" i="0" u="none" strike="noStrike" baseline="0" dirty="0">
              <a:solidFill>
                <a:schemeClr val="tx1"/>
              </a:solidFill>
              <a:latin typeface="Times New Roman" panose="02020603050405020304" pitchFamily="18" charset="0"/>
            </a:endParaRPr>
          </a:p>
          <a:p>
            <a:pPr algn="just"/>
            <a:endParaRPr lang="en-US" dirty="0">
              <a:solidFill>
                <a:schemeClr val="tx1"/>
              </a:solidFill>
              <a:latin typeface="Times New Roman" panose="02020603050405020304" pitchFamily="18" charset="0"/>
            </a:endParaRPr>
          </a:p>
          <a:p>
            <a:pPr algn="just"/>
            <a:endParaRPr lang="en-US" sz="1800" b="0" i="0" u="none" strike="noStrike" baseline="0" dirty="0">
              <a:solidFill>
                <a:schemeClr val="tx1"/>
              </a:solidFill>
              <a:latin typeface="Times New Roman" panose="02020603050405020304" pitchFamily="18" charset="0"/>
            </a:endParaRPr>
          </a:p>
        </p:txBody>
      </p:sp>
      <p:pic>
        <p:nvPicPr>
          <p:cNvPr id="5" name="Picture 4">
            <a:extLst>
              <a:ext uri="{FF2B5EF4-FFF2-40B4-BE49-F238E27FC236}">
                <a16:creationId xmlns:a16="http://schemas.microsoft.com/office/drawing/2014/main" id="{04B2408C-093B-C6D0-5649-27FB53706F98}"/>
              </a:ext>
            </a:extLst>
          </p:cNvPr>
          <p:cNvPicPr>
            <a:picLocks noChangeAspect="1"/>
          </p:cNvPicPr>
          <p:nvPr/>
        </p:nvPicPr>
        <p:blipFill>
          <a:blip r:embed="rId2"/>
          <a:stretch>
            <a:fillRect/>
          </a:stretch>
        </p:blipFill>
        <p:spPr>
          <a:xfrm>
            <a:off x="7039641" y="1905000"/>
            <a:ext cx="4446716" cy="2509935"/>
          </a:xfrm>
          <a:prstGeom prst="rect">
            <a:avLst/>
          </a:prstGeom>
        </p:spPr>
      </p:pic>
    </p:spTree>
    <p:extLst>
      <p:ext uri="{BB962C8B-B14F-4D97-AF65-F5344CB8AC3E}">
        <p14:creationId xmlns:p14="http://schemas.microsoft.com/office/powerpoint/2010/main" val="260632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4E70-FD80-A9C5-2ED2-85670B1EF720}"/>
              </a:ext>
            </a:extLst>
          </p:cNvPr>
          <p:cNvSpPr>
            <a:spLocks noGrp="1"/>
          </p:cNvSpPr>
          <p:nvPr>
            <p:ph type="title"/>
          </p:nvPr>
        </p:nvSpPr>
        <p:spPr/>
        <p:txBody>
          <a:bodyPr>
            <a:normAutofit/>
          </a:bodyPr>
          <a:lstStyle/>
          <a:p>
            <a:pPr algn="ctr"/>
            <a:r>
              <a:rPr lang="en-IN" sz="3200" dirty="0">
                <a:latin typeface="Times New Roman" panose="02020603050405020304" pitchFamily="18" charset="0"/>
                <a:cs typeface="Times New Roman" panose="02020603050405020304" pitchFamily="18" charset="0"/>
              </a:rPr>
              <a:t>CHAPTER V – SUMMARY AND CONCULSION</a:t>
            </a:r>
          </a:p>
        </p:txBody>
      </p:sp>
      <p:sp>
        <p:nvSpPr>
          <p:cNvPr id="3" name="Content Placeholder 2">
            <a:extLst>
              <a:ext uri="{FF2B5EF4-FFF2-40B4-BE49-F238E27FC236}">
                <a16:creationId xmlns:a16="http://schemas.microsoft.com/office/drawing/2014/main" id="{767B29E6-8532-F362-115B-D939763846F8}"/>
              </a:ext>
            </a:extLst>
          </p:cNvPr>
          <p:cNvSpPr>
            <a:spLocks noGrp="1"/>
          </p:cNvSpPr>
          <p:nvPr>
            <p:ph idx="1"/>
          </p:nvPr>
        </p:nvSpPr>
        <p:spPr/>
        <p:txBody>
          <a:bodyPr/>
          <a:lstStyle/>
          <a:p>
            <a:pPr algn="l"/>
            <a:r>
              <a:rPr lang="en-US" sz="1800" b="0" i="0" u="none" strike="noStrike" baseline="0" dirty="0">
                <a:solidFill>
                  <a:srgbClr val="FFFFFF"/>
                </a:solidFill>
                <a:latin typeface="OnePlusSansText"/>
              </a:rPr>
              <a:t>This chapter represents the conclusion of the research paper. It includes the summary of each unit, Findings, researcher’s learning and the conclusion.</a:t>
            </a:r>
          </a:p>
          <a:p>
            <a:pPr algn="l"/>
            <a:r>
              <a:rPr lang="en-US" sz="1800" b="0" i="0" u="none" strike="noStrike" baseline="0" dirty="0">
                <a:solidFill>
                  <a:schemeClr val="accent6"/>
                </a:solidFill>
                <a:latin typeface="OnePlusSansText"/>
              </a:rPr>
              <a:t>Personal learning</a:t>
            </a:r>
          </a:p>
          <a:p>
            <a:pPr marL="0" indent="0" algn="l">
              <a:buNone/>
            </a:pPr>
            <a:r>
              <a:rPr lang="en-US" sz="1800" i="0" u="none" strike="noStrike" baseline="0" dirty="0">
                <a:solidFill>
                  <a:schemeClr val="accent6"/>
                </a:solidFill>
                <a:latin typeface="OnePlusSansText"/>
              </a:rPr>
              <a:t>           </a:t>
            </a:r>
            <a:r>
              <a:rPr lang="en-US" sz="1800" i="0" u="none" strike="noStrike" baseline="0" dirty="0">
                <a:solidFill>
                  <a:schemeClr val="tx1"/>
                </a:solidFill>
                <a:latin typeface="Times New Roman" panose="02020603050405020304" pitchFamily="18" charset="0"/>
                <a:cs typeface="Times New Roman" panose="02020603050405020304" pitchFamily="18" charset="0"/>
              </a:rPr>
              <a:t>personality</a:t>
            </a:r>
          </a:p>
          <a:p>
            <a:pPr marL="0" indent="0" algn="l">
              <a:buNone/>
            </a:pPr>
            <a:r>
              <a:rPr lang="en-US" dirty="0">
                <a:solidFill>
                  <a:schemeClr val="tx1"/>
                </a:solidFill>
                <a:latin typeface="Times New Roman" panose="02020603050405020304" pitchFamily="18" charset="0"/>
                <a:cs typeface="Times New Roman" panose="02020603050405020304" pitchFamily="18" charset="0"/>
              </a:rPr>
              <a:t>          Theories of personality</a:t>
            </a:r>
            <a:endParaRPr lang="en-US" sz="1800" i="0" u="none" strike="noStrike" baseline="0" dirty="0">
              <a:solidFill>
                <a:schemeClr val="accent6"/>
              </a:solidFill>
              <a:latin typeface="Times New Roman" panose="02020603050405020304" pitchFamily="18" charset="0"/>
              <a:cs typeface="Times New Roman" panose="02020603050405020304" pitchFamily="18" charset="0"/>
            </a:endParaRPr>
          </a:p>
          <a:p>
            <a:pPr marL="0" indent="0" algn="just">
              <a:buNone/>
            </a:pPr>
            <a:r>
              <a:rPr lang="en-IN" sz="1800" i="0" u="none" strike="noStrike" baseline="0" dirty="0">
                <a:solidFill>
                  <a:srgbClr val="FFFFFF"/>
                </a:solidFill>
                <a:latin typeface="OnePlusSansText"/>
              </a:rPr>
              <a:t>           </a:t>
            </a:r>
            <a:r>
              <a:rPr lang="en-IN" i="0" dirty="0">
                <a:solidFill>
                  <a:schemeClr val="tx1"/>
                </a:solidFill>
                <a:effectLst/>
                <a:latin typeface="Times New Roman" panose="02020603050405020304" pitchFamily="18" charset="0"/>
                <a:cs typeface="Times New Roman" panose="02020603050405020304" pitchFamily="18" charset="0"/>
              </a:rPr>
              <a:t>Understanding Assessment Tools</a:t>
            </a:r>
          </a:p>
          <a:p>
            <a:pPr marL="0" indent="0" algn="just">
              <a:buNone/>
            </a:pPr>
            <a:r>
              <a:rPr lang="en-IN" dirty="0">
                <a:solidFill>
                  <a:schemeClr val="tx1"/>
                </a:solidFill>
                <a:latin typeface="Times New Roman" panose="02020603050405020304" pitchFamily="18" charset="0"/>
                <a:cs typeface="Times New Roman" panose="02020603050405020304" pitchFamily="18" charset="0"/>
              </a:rPr>
              <a:t>           </a:t>
            </a:r>
            <a:r>
              <a:rPr lang="en-US" i="0" dirty="0">
                <a:solidFill>
                  <a:schemeClr val="tx1"/>
                </a:solidFill>
                <a:effectLst/>
                <a:latin typeface="Times New Roman" panose="02020603050405020304" pitchFamily="18" charset="0"/>
                <a:cs typeface="Times New Roman" panose="02020603050405020304" pitchFamily="18" charset="0"/>
              </a:rPr>
              <a:t>Integration of Adlerian Therapy Techniques</a:t>
            </a:r>
            <a:endParaRPr lang="en-IN" i="0" dirty="0">
              <a:solidFill>
                <a:schemeClr val="tx1"/>
              </a:solidFill>
              <a:effectLst/>
              <a:latin typeface="Times New Roman" panose="02020603050405020304" pitchFamily="18" charset="0"/>
              <a:cs typeface="Times New Roman" panose="02020603050405020304" pitchFamily="18" charset="0"/>
            </a:endParaRPr>
          </a:p>
          <a:p>
            <a:pPr marL="0" indent="0" algn="just">
              <a:buNone/>
            </a:pPr>
            <a:r>
              <a:rPr lang="en-IN" dirty="0">
                <a:solidFill>
                  <a:schemeClr val="tx1"/>
                </a:solidFill>
                <a:latin typeface="Times New Roman" panose="02020603050405020304" pitchFamily="18" charset="0"/>
                <a:cs typeface="Times New Roman" panose="02020603050405020304" pitchFamily="18" charset="0"/>
              </a:rPr>
              <a:t>           </a:t>
            </a:r>
            <a:r>
              <a:rPr lang="en-IN" i="0" dirty="0">
                <a:solidFill>
                  <a:schemeClr val="tx1"/>
                </a:solidFill>
                <a:effectLst/>
                <a:latin typeface="Times New Roman" panose="02020603050405020304" pitchFamily="18" charset="0"/>
                <a:cs typeface="Times New Roman" panose="02020603050405020304" pitchFamily="18" charset="0"/>
              </a:rPr>
              <a:t>Facilitating Positive Therapeutic Outcomes</a:t>
            </a:r>
            <a:endParaRPr lang="en-IN" dirty="0">
              <a:solidFill>
                <a:schemeClr val="tx1"/>
              </a:solidFill>
              <a:latin typeface="Times New Roman" panose="02020603050405020304" pitchFamily="18" charset="0"/>
              <a:cs typeface="Times New Roman" panose="02020603050405020304" pitchFamily="18" charset="0"/>
            </a:endParaRPr>
          </a:p>
          <a:p>
            <a:pPr marL="0" indent="0" algn="l">
              <a:buNone/>
            </a:pPr>
            <a:r>
              <a:rPr lang="en-IN" sz="1800" i="0" u="none" strike="noStrike" baseline="0" dirty="0">
                <a:solidFill>
                  <a:srgbClr val="FFFFFF"/>
                </a:solidFill>
                <a:latin typeface="OnePlusSansText"/>
              </a:rPr>
              <a:t>            </a:t>
            </a:r>
          </a:p>
        </p:txBody>
      </p:sp>
    </p:spTree>
    <p:extLst>
      <p:ext uri="{BB962C8B-B14F-4D97-AF65-F5344CB8AC3E}">
        <p14:creationId xmlns:p14="http://schemas.microsoft.com/office/powerpoint/2010/main" val="274579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676779-BB8B-AB18-EBE7-0E6F4F3AFEA1}"/>
              </a:ext>
            </a:extLst>
          </p:cNvPr>
          <p:cNvSpPr>
            <a:spLocks noGrp="1"/>
          </p:cNvSpPr>
          <p:nvPr>
            <p:ph type="title"/>
          </p:nvPr>
        </p:nvSpPr>
        <p:spPr>
          <a:xfrm>
            <a:off x="2592924" y="624109"/>
            <a:ext cx="8911687" cy="5674053"/>
          </a:xfrm>
        </p:spPr>
        <p:txBody>
          <a:bodyPr/>
          <a:lstStyle/>
          <a:p>
            <a:pPr algn="ctr"/>
            <a:br>
              <a:rPr lang="en-IN" dirty="0"/>
            </a:br>
            <a:br>
              <a:rPr lang="en-IN" dirty="0"/>
            </a:br>
            <a:br>
              <a:rPr lang="en-IN" dirty="0"/>
            </a:br>
            <a:br>
              <a:rPr lang="en-IN" dirty="0"/>
            </a:br>
            <a:br>
              <a:rPr lang="en-IN" dirty="0"/>
            </a:br>
            <a:r>
              <a:rPr lang="en-IN" sz="7200" b="1" dirty="0"/>
              <a:t>Thank you</a:t>
            </a:r>
          </a:p>
        </p:txBody>
      </p:sp>
    </p:spTree>
    <p:extLst>
      <p:ext uri="{BB962C8B-B14F-4D97-AF65-F5344CB8AC3E}">
        <p14:creationId xmlns:p14="http://schemas.microsoft.com/office/powerpoint/2010/main" val="175223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128588" y="27897"/>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592925" y="624110"/>
            <a:ext cx="8911687" cy="1280890"/>
          </a:xfrm>
        </p:spPr>
        <p:txBody>
          <a:bodyPr>
            <a:normAutofit/>
          </a:bodyPr>
          <a:lstStyle/>
          <a:p>
            <a:pPr algn="ctr"/>
            <a:r>
              <a:rPr lang="en-US" sz="4400" dirty="0">
                <a:latin typeface="Times New Roman" panose="02020603050405020304" pitchFamily="18" charset="0"/>
                <a:cs typeface="Times New Roman" panose="02020603050405020304" pitchFamily="18" charset="0"/>
              </a:rPr>
              <a:t>RESEARCH PLAN</a:t>
            </a:r>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Content Placeholder 3">
            <a:extLst>
              <a:ext uri="{FF2B5EF4-FFF2-40B4-BE49-F238E27FC236}">
                <a16:creationId xmlns:a16="http://schemas.microsoft.com/office/drawing/2014/main" id="{426302F6-692B-E07F-5087-3844AD688DD7}"/>
              </a:ext>
            </a:extLst>
          </p:cNvPr>
          <p:cNvSpPr>
            <a:spLocks noGrp="1"/>
          </p:cNvSpPr>
          <p:nvPr>
            <p:ph idx="1"/>
          </p:nvPr>
        </p:nvSpPr>
        <p:spPr>
          <a:xfrm>
            <a:off x="2589212" y="2133600"/>
            <a:ext cx="8915400" cy="3490812"/>
          </a:xfrm>
        </p:spPr>
        <p:txBody>
          <a:bodyPr>
            <a:normAutofit/>
          </a:bodyPr>
          <a:lstStyle/>
          <a:p>
            <a:pPr algn="just"/>
            <a:r>
              <a:rPr lang="en-IN" sz="2400" dirty="0">
                <a:solidFill>
                  <a:schemeClr val="tx1"/>
                </a:solidFill>
                <a:latin typeface="Times New Roman" panose="02020603050405020304" pitchFamily="18" charset="0"/>
                <a:cs typeface="Times New Roman" panose="02020603050405020304" pitchFamily="18" charset="0"/>
              </a:rPr>
              <a:t>CHAPTER I  </a:t>
            </a:r>
            <a:r>
              <a:rPr lang="en-IN" sz="2400" dirty="0">
                <a:latin typeface="Times New Roman" panose="02020603050405020304" pitchFamily="18" charset="0"/>
                <a:cs typeface="Times New Roman" panose="02020603050405020304" pitchFamily="18" charset="0"/>
              </a:rPr>
              <a:t>– INTRODUCTION</a:t>
            </a:r>
          </a:p>
          <a:p>
            <a:pPr algn="just"/>
            <a:r>
              <a:rPr lang="en-IN" sz="2400" dirty="0">
                <a:latin typeface="Times New Roman" panose="02020603050405020304" pitchFamily="18" charset="0"/>
                <a:cs typeface="Times New Roman" panose="02020603050405020304" pitchFamily="18" charset="0"/>
              </a:rPr>
              <a:t>CHAPTER II  – REVIEW OF LITERTURE </a:t>
            </a:r>
          </a:p>
          <a:p>
            <a:pPr algn="just"/>
            <a:r>
              <a:rPr lang="en-IN" sz="2400" dirty="0">
                <a:latin typeface="Times New Roman" panose="02020603050405020304" pitchFamily="18" charset="0"/>
                <a:cs typeface="Times New Roman" panose="02020603050405020304" pitchFamily="18" charset="0"/>
              </a:rPr>
              <a:t>CHAPTER III - METHODOLOGY</a:t>
            </a:r>
          </a:p>
          <a:p>
            <a:pPr algn="just"/>
            <a:r>
              <a:rPr lang="en-IN" sz="2400" dirty="0">
                <a:latin typeface="Times New Roman" panose="02020603050405020304" pitchFamily="18" charset="0"/>
                <a:cs typeface="Times New Roman" panose="02020603050405020304" pitchFamily="18" charset="0"/>
              </a:rPr>
              <a:t>CHAPTER IV –ANALYSIS AND FINDING</a:t>
            </a:r>
          </a:p>
          <a:p>
            <a:pPr algn="just"/>
            <a:r>
              <a:rPr lang="en-IN" sz="2400" dirty="0">
                <a:latin typeface="Times New Roman" panose="02020603050405020304" pitchFamily="18" charset="0"/>
                <a:cs typeface="Times New Roman" panose="02020603050405020304" pitchFamily="18" charset="0"/>
              </a:rPr>
              <a:t>CHAPTER V – CONCLUSION AND SUMMARY</a:t>
            </a:r>
          </a:p>
        </p:txBody>
      </p:sp>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pPr algn="ctr"/>
            <a:r>
              <a:rPr lang="en-US" sz="3200" dirty="0">
                <a:latin typeface="Times New Roman" panose="02020603050405020304" pitchFamily="18" charset="0"/>
                <a:cs typeface="Times New Roman" panose="02020603050405020304" pitchFamily="18" charset="0"/>
              </a:rPr>
              <a:t>CHAPTER I - INTRODUCTION</a:t>
            </a:r>
          </a:p>
        </p:txBody>
      </p:sp>
      <p:sp>
        <p:nvSpPr>
          <p:cNvPr id="3" name="Rectangle 1">
            <a:extLst>
              <a:ext uri="{FF2B5EF4-FFF2-40B4-BE49-F238E27FC236}">
                <a16:creationId xmlns:a16="http://schemas.microsoft.com/office/drawing/2014/main" id="{3A38DBD2-2805-2854-0626-BBAAE9DC770E}"/>
              </a:ext>
            </a:extLst>
          </p:cNvPr>
          <p:cNvSpPr>
            <a:spLocks noGrp="1" noChangeArrowheads="1"/>
          </p:cNvSpPr>
          <p:nvPr>
            <p:ph idx="1"/>
          </p:nvPr>
        </p:nvSpPr>
        <p:spPr bwMode="auto">
          <a:xfrm>
            <a:off x="1852246" y="1162517"/>
            <a:ext cx="435261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thesis explores the concept of personality, focusing on its key components, theoretical perspectives, tracing its roots to influential theorists like Freud, Jung, and Allport. The thesis also explores contemporary personality theories, including trait perspective, psychodynamic theories, humanistic approaches, and behavioral models. The aim is to gain a better understanding of human personality and its impact on individual and societal well-being. Also explain abou</a:t>
            </a:r>
            <a:r>
              <a:rPr lang="en-US" altLang="en-US" sz="2000" dirty="0">
                <a:solidFill>
                  <a:schemeClr val="tx1"/>
                </a:solidFill>
                <a:latin typeface="Times New Roman" panose="02020603050405020304" pitchFamily="18" charset="0"/>
                <a:cs typeface="Times New Roman" panose="02020603050405020304" pitchFamily="18" charset="0"/>
              </a:rPr>
              <a:t>t characteristics of each birth order.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67D6F0A-F68A-1FB1-27A0-D8E02E55A46D}"/>
              </a:ext>
            </a:extLst>
          </p:cNvPr>
          <p:cNvPicPr>
            <a:picLocks noChangeAspect="1"/>
          </p:cNvPicPr>
          <p:nvPr/>
        </p:nvPicPr>
        <p:blipFill>
          <a:blip r:embed="rId3"/>
          <a:stretch>
            <a:fillRect/>
          </a:stretch>
        </p:blipFill>
        <p:spPr>
          <a:xfrm>
            <a:off x="7048768" y="1464907"/>
            <a:ext cx="4213281" cy="3629607"/>
          </a:xfrm>
          <a:prstGeom prst="rect">
            <a:avLst/>
          </a:prstGeom>
        </p:spPr>
      </p:pic>
    </p:spTree>
    <p:extLst>
      <p:ext uri="{BB962C8B-B14F-4D97-AF65-F5344CB8AC3E}">
        <p14:creationId xmlns:p14="http://schemas.microsoft.com/office/powerpoint/2010/main" val="14968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19B1-8A29-056D-FA39-81C463A993B4}"/>
              </a:ext>
            </a:extLst>
          </p:cNvPr>
          <p:cNvSpPr>
            <a:spLocks noGrp="1"/>
          </p:cNvSpPr>
          <p:nvPr>
            <p:ph type="title"/>
          </p:nvPr>
        </p:nvSpPr>
        <p:spPr/>
        <p:txBody>
          <a:bodyPr>
            <a:normAutofit/>
          </a:bodyPr>
          <a:lstStyle/>
          <a:p>
            <a:pPr algn="ctr"/>
            <a:r>
              <a:rPr lang="en-IN" sz="3200" dirty="0">
                <a:latin typeface="Times New Roman" panose="02020603050405020304" pitchFamily="18" charset="0"/>
                <a:cs typeface="Times New Roman" panose="02020603050405020304" pitchFamily="18" charset="0"/>
              </a:rPr>
              <a:t>CHAPTER II – REVIEW OF LITERTURE</a:t>
            </a:r>
          </a:p>
        </p:txBody>
      </p:sp>
      <p:sp>
        <p:nvSpPr>
          <p:cNvPr id="3" name="Content Placeholder 2">
            <a:extLst>
              <a:ext uri="{FF2B5EF4-FFF2-40B4-BE49-F238E27FC236}">
                <a16:creationId xmlns:a16="http://schemas.microsoft.com/office/drawing/2014/main" id="{A916EE3F-1DD5-D440-8EA7-FFF27B36D477}"/>
              </a:ext>
            </a:extLst>
          </p:cNvPr>
          <p:cNvSpPr>
            <a:spLocks noGrp="1"/>
          </p:cNvSpPr>
          <p:nvPr>
            <p:ph idx="1"/>
          </p:nvPr>
        </p:nvSpPr>
        <p:spPr>
          <a:xfrm>
            <a:off x="457200" y="1651518"/>
            <a:ext cx="5638800" cy="4926564"/>
          </a:xfrm>
        </p:spPr>
        <p:txBody>
          <a:bodyPr>
            <a:normAutofit/>
          </a:bodyPr>
          <a:lstStyle/>
          <a:p>
            <a:pPr algn="l"/>
            <a:r>
              <a:rPr lang="en-IN" sz="1800" b="0" i="0" u="none" strike="noStrike" baseline="0" dirty="0">
                <a:solidFill>
                  <a:srgbClr val="FFFFFF"/>
                </a:solidFill>
                <a:latin typeface="OnePlusSansText"/>
              </a:rPr>
              <a:t>This chapter includes various research study done by numerous researchers with regard to the topic Role of birth order in personality development.</a:t>
            </a:r>
          </a:p>
          <a:p>
            <a:pPr algn="l"/>
            <a:r>
              <a:rPr lang="en-IN" dirty="0">
                <a:solidFill>
                  <a:srgbClr val="FFFFFF"/>
                </a:solidFill>
                <a:latin typeface="Times New Roman" panose="02020603050405020304" pitchFamily="18" charset="0"/>
                <a:cs typeface="Times New Roman" panose="02020603050405020304" pitchFamily="18" charset="0"/>
              </a:rPr>
              <a:t>Primary source - </a:t>
            </a:r>
            <a:r>
              <a:rPr lang="en-IN" sz="1800" b="0" i="0" u="none" strike="noStrike" baseline="0" dirty="0">
                <a:latin typeface="Times New Roman" panose="02020603050405020304" pitchFamily="18" charset="0"/>
                <a:cs typeface="Times New Roman" panose="02020603050405020304" pitchFamily="18" charset="0"/>
              </a:rPr>
              <a:t>Theory and Practice of Counselling</a:t>
            </a:r>
            <a:r>
              <a:rPr lang="en-IN" dirty="0">
                <a:latin typeface="Times New Roman" panose="02020603050405020304" pitchFamily="18" charset="0"/>
                <a:cs typeface="Times New Roman" panose="02020603050405020304" pitchFamily="18" charset="0"/>
              </a:rPr>
              <a:t> </a:t>
            </a:r>
            <a:r>
              <a:rPr lang="en-IN" sz="1800" b="0" i="0" u="none" strike="noStrike" baseline="0" dirty="0">
                <a:latin typeface="Times New Roman" panose="02020603050405020304" pitchFamily="18" charset="0"/>
                <a:cs typeface="Times New Roman" panose="02020603050405020304" pitchFamily="18" charset="0"/>
              </a:rPr>
              <a:t>and Psychotherapy by </a:t>
            </a:r>
            <a:r>
              <a:rPr lang="en-IN" i="0" u="none" strike="noStrike" baseline="0" dirty="0">
                <a:latin typeface="Times New Roman" panose="02020603050405020304" pitchFamily="18" charset="0"/>
                <a:cs typeface="Times New Roman" panose="02020603050405020304" pitchFamily="18" charset="0"/>
              </a:rPr>
              <a:t>Gerald Corey.</a:t>
            </a:r>
          </a:p>
          <a:p>
            <a:pPr algn="l"/>
            <a:r>
              <a:rPr lang="en-IN" dirty="0">
                <a:solidFill>
                  <a:srgbClr val="FFFFFF"/>
                </a:solidFill>
                <a:latin typeface="Times New Roman" panose="02020603050405020304" pitchFamily="18" charset="0"/>
                <a:cs typeface="Times New Roman" panose="02020603050405020304" pitchFamily="18" charset="0"/>
              </a:rPr>
              <a:t>Secondary source – Article by different researcher.</a:t>
            </a:r>
          </a:p>
          <a:p>
            <a:pPr algn="l"/>
            <a:r>
              <a:rPr lang="en-IN" dirty="0">
                <a:solidFill>
                  <a:schemeClr val="accent6"/>
                </a:solidFill>
                <a:latin typeface="Times New Roman" panose="02020603050405020304" pitchFamily="18" charset="0"/>
                <a:cs typeface="Times New Roman" panose="02020603050405020304" pitchFamily="18" charset="0"/>
              </a:rPr>
              <a:t>Insight</a:t>
            </a:r>
          </a:p>
          <a:p>
            <a:pPr marL="0" indent="0">
              <a:buNone/>
            </a:pPr>
            <a:r>
              <a:rPr lang="en-IN" i="0" u="none" strike="noStrike" baseline="0" dirty="0">
                <a:solidFill>
                  <a:srgbClr val="FFFFFF"/>
                </a:solidFill>
                <a:latin typeface="Times New Roman" panose="02020603050405020304" pitchFamily="18" charset="0"/>
                <a:cs typeface="Times New Roman" panose="02020603050405020304" pitchFamily="18" charset="0"/>
              </a:rPr>
              <a:t>     Adolescence develops these behaviour </a:t>
            </a:r>
          </a:p>
          <a:p>
            <a:pPr marL="0" indent="0">
              <a:buNone/>
            </a:pPr>
            <a:r>
              <a:rPr lang="en-IN" dirty="0">
                <a:solidFill>
                  <a:srgbClr val="FFFFFF"/>
                </a:solidFill>
                <a:latin typeface="Times New Roman" panose="02020603050405020304" pitchFamily="18" charset="0"/>
                <a:cs typeface="Times New Roman" panose="02020603050405020304" pitchFamily="18" charset="0"/>
              </a:rPr>
              <a:t>               </a:t>
            </a:r>
            <a:r>
              <a:rPr lang="en-IN" sz="1800" b="0" i="0" u="none" strike="noStrike" baseline="0" dirty="0">
                <a:solidFill>
                  <a:schemeClr val="tx1"/>
                </a:solidFill>
                <a:latin typeface="Times New Roman" panose="02020603050405020304" pitchFamily="18" charset="0"/>
                <a:cs typeface="Times New Roman" panose="02020603050405020304" pitchFamily="18" charset="0"/>
              </a:rPr>
              <a:t>Boldest And Most Creative </a:t>
            </a:r>
            <a:endParaRPr lang="en-IN" i="0" u="none" strike="noStrike" baseline="0" dirty="0">
              <a:solidFill>
                <a:schemeClr val="tx1"/>
              </a:solidFill>
              <a:latin typeface="Times New Roman" panose="02020603050405020304" pitchFamily="18" charset="0"/>
              <a:cs typeface="Times New Roman" panose="02020603050405020304" pitchFamily="18" charset="0"/>
            </a:endParaRPr>
          </a:p>
          <a:p>
            <a:pPr marL="0" indent="0">
              <a:buNone/>
            </a:pPr>
            <a:r>
              <a:rPr lang="en-IN" dirty="0">
                <a:solidFill>
                  <a:srgbClr val="FFFFFF"/>
                </a:solidFill>
                <a:latin typeface="Times New Roman" panose="02020603050405020304" pitchFamily="18" charset="0"/>
                <a:cs typeface="Times New Roman" panose="02020603050405020304" pitchFamily="18" charset="0"/>
              </a:rPr>
              <a:t>               </a:t>
            </a:r>
            <a:r>
              <a:rPr lang="en-IN" i="0" u="none" strike="noStrike" baseline="0" dirty="0">
                <a:solidFill>
                  <a:srgbClr val="FFFFFF"/>
                </a:solidFill>
                <a:latin typeface="Times New Roman" panose="02020603050405020304" pitchFamily="18" charset="0"/>
                <a:cs typeface="Times New Roman" panose="02020603050405020304" pitchFamily="18" charset="0"/>
              </a:rPr>
              <a:t>Aggressive Behaviour</a:t>
            </a:r>
          </a:p>
          <a:p>
            <a:pPr marL="0" indent="0">
              <a:buNone/>
            </a:pPr>
            <a:r>
              <a:rPr lang="en-IN" i="0" u="none" strike="noStrike" baseline="0" dirty="0">
                <a:solidFill>
                  <a:srgbClr val="FFFFFF"/>
                </a:solidFill>
                <a:latin typeface="Times New Roman" panose="02020603050405020304" pitchFamily="18" charset="0"/>
                <a:cs typeface="Times New Roman" panose="02020603050405020304" pitchFamily="18" charset="0"/>
              </a:rPr>
              <a:t>               </a:t>
            </a:r>
            <a:r>
              <a:rPr lang="en-IN" sz="1800" b="0" i="0" u="none" strike="noStrike" baseline="0" dirty="0">
                <a:solidFill>
                  <a:schemeClr val="tx1"/>
                </a:solidFill>
                <a:latin typeface="Times New Roman" panose="02020603050405020304" pitchFamily="18" charset="0"/>
              </a:rPr>
              <a:t>Self-esteem </a:t>
            </a:r>
            <a:endParaRPr lang="en-IN" i="0" u="none" strike="noStrike" baseline="0" dirty="0">
              <a:solidFill>
                <a:schemeClr val="tx1"/>
              </a:solidFill>
              <a:latin typeface="Times New Roman" panose="02020603050405020304" pitchFamily="18" charset="0"/>
              <a:cs typeface="Times New Roman" panose="02020603050405020304" pitchFamily="18" charset="0"/>
            </a:endParaRPr>
          </a:p>
          <a:p>
            <a:pPr marL="0" indent="0">
              <a:buNone/>
            </a:pPr>
            <a:r>
              <a:rPr lang="en-IN" dirty="0">
                <a:solidFill>
                  <a:schemeClr val="tx1"/>
                </a:solidFill>
                <a:latin typeface="Times New Roman" panose="02020603050405020304" pitchFamily="18" charset="0"/>
                <a:cs typeface="Times New Roman" panose="02020603050405020304" pitchFamily="18" charset="0"/>
              </a:rPr>
              <a:t>      </a:t>
            </a:r>
            <a:r>
              <a:rPr lang="en-IN" i="0" u="none" strike="noStrike" baseline="0" dirty="0">
                <a:solidFill>
                  <a:schemeClr val="tx1"/>
                </a:solidFill>
                <a:latin typeface="Times New Roman" panose="02020603050405020304" pitchFamily="18" charset="0"/>
                <a:cs typeface="Times New Roman" panose="02020603050405020304" pitchFamily="18" charset="0"/>
              </a:rPr>
              <a:t>         </a:t>
            </a:r>
            <a:r>
              <a:rPr lang="en-IN" sz="1800" b="0" i="0" u="none" strike="noStrike" baseline="0" dirty="0">
                <a:solidFill>
                  <a:schemeClr val="tx1"/>
                </a:solidFill>
                <a:latin typeface="Times New Roman" panose="02020603050405020304" pitchFamily="18" charset="0"/>
                <a:cs typeface="Times New Roman" panose="02020603050405020304" pitchFamily="18" charset="0"/>
              </a:rPr>
              <a:t>Rebellious </a:t>
            </a:r>
          </a:p>
          <a:p>
            <a:pPr marL="0" indent="0">
              <a:buNone/>
            </a:pPr>
            <a:r>
              <a:rPr lang="en-IN" dirty="0">
                <a:solidFill>
                  <a:schemeClr val="tx1"/>
                </a:solidFill>
                <a:latin typeface="Times New Roman" panose="02020603050405020304" pitchFamily="18" charset="0"/>
                <a:cs typeface="Times New Roman" panose="02020603050405020304" pitchFamily="18" charset="0"/>
              </a:rPr>
              <a:t>               </a:t>
            </a:r>
            <a:endParaRPr lang="en-IN" sz="1800" b="0" i="0" u="none" strike="noStrike" baseline="0" dirty="0">
              <a:solidFill>
                <a:schemeClr val="tx1"/>
              </a:solidFill>
              <a:latin typeface="Times New Roman" panose="02020603050405020304" pitchFamily="18" charset="0"/>
              <a:cs typeface="Times New Roman" panose="02020603050405020304" pitchFamily="18" charset="0"/>
            </a:endParaRPr>
          </a:p>
          <a:p>
            <a:pPr marL="0" indent="0">
              <a:buNone/>
            </a:pPr>
            <a:endParaRPr lang="en-IN" i="0" u="none" strike="noStrike" baseline="0" dirty="0">
              <a:solidFill>
                <a:schemeClr val="tx1"/>
              </a:solidFill>
              <a:latin typeface="Times New Roman" panose="02020603050405020304" pitchFamily="18" charset="0"/>
              <a:cs typeface="Times New Roman" panose="02020603050405020304" pitchFamily="18" charset="0"/>
            </a:endParaRPr>
          </a:p>
          <a:p>
            <a:pPr marL="0" indent="0" algn="l">
              <a:buNone/>
            </a:pPr>
            <a:endParaRPr lang="en-IN" sz="1800" b="0" i="0" u="none" strike="noStrike" baseline="0" dirty="0">
              <a:solidFill>
                <a:srgbClr val="FFFFFF"/>
              </a:solidFill>
              <a:latin typeface="OnePlusSansText"/>
            </a:endParaRPr>
          </a:p>
        </p:txBody>
      </p:sp>
      <p:pic>
        <p:nvPicPr>
          <p:cNvPr id="7" name="Picture 6">
            <a:extLst>
              <a:ext uri="{FF2B5EF4-FFF2-40B4-BE49-F238E27FC236}">
                <a16:creationId xmlns:a16="http://schemas.microsoft.com/office/drawing/2014/main" id="{C77945AA-40AE-CF16-3B65-EE737BC24E82}"/>
              </a:ext>
            </a:extLst>
          </p:cNvPr>
          <p:cNvPicPr>
            <a:picLocks noChangeAspect="1"/>
          </p:cNvPicPr>
          <p:nvPr/>
        </p:nvPicPr>
        <p:blipFill>
          <a:blip r:embed="rId2"/>
          <a:stretch>
            <a:fillRect/>
          </a:stretch>
        </p:blipFill>
        <p:spPr>
          <a:xfrm>
            <a:off x="6634065" y="1819469"/>
            <a:ext cx="4627984" cy="3946849"/>
          </a:xfrm>
          <a:prstGeom prst="rect">
            <a:avLst/>
          </a:prstGeom>
        </p:spPr>
      </p:pic>
    </p:spTree>
    <p:extLst>
      <p:ext uri="{BB962C8B-B14F-4D97-AF65-F5344CB8AC3E}">
        <p14:creationId xmlns:p14="http://schemas.microsoft.com/office/powerpoint/2010/main" val="335247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8CCE-F4DE-8D47-93B4-A4A708DE0100}"/>
              </a:ext>
            </a:extLst>
          </p:cNvPr>
          <p:cNvSpPr>
            <a:spLocks noGrp="1"/>
          </p:cNvSpPr>
          <p:nvPr>
            <p:ph type="title"/>
          </p:nvPr>
        </p:nvSpPr>
        <p:spPr/>
        <p:txBody>
          <a:bodyPr>
            <a:normAutofit fontScale="90000"/>
          </a:bodyPr>
          <a:lstStyle/>
          <a:p>
            <a:r>
              <a:rPr lang="en-IN" sz="2000" b="1" i="0" u="none" strike="noStrike" baseline="0" dirty="0">
                <a:solidFill>
                  <a:schemeClr val="tx1"/>
                </a:solidFill>
                <a:latin typeface="Times New Roman" panose="02020603050405020304" pitchFamily="18" charset="0"/>
              </a:rPr>
              <a:t>CHAPTER III - METHOLOGY</a:t>
            </a:r>
            <a:br>
              <a:rPr lang="en-IN" sz="2000" b="1" i="0" u="none" strike="noStrike" baseline="0" dirty="0">
                <a:solidFill>
                  <a:schemeClr val="accent6"/>
                </a:solidFill>
                <a:latin typeface="Times New Roman" panose="02020603050405020304" pitchFamily="18" charset="0"/>
              </a:rPr>
            </a:br>
            <a:br>
              <a:rPr lang="en-IN" sz="2000" b="1" i="0" u="none" strike="noStrike" baseline="0" dirty="0">
                <a:solidFill>
                  <a:schemeClr val="accent6"/>
                </a:solidFill>
                <a:latin typeface="Times New Roman" panose="02020603050405020304" pitchFamily="18" charset="0"/>
              </a:rPr>
            </a:br>
            <a:r>
              <a:rPr lang="en-IN" sz="2000" b="1" i="0" u="none" strike="noStrike" baseline="0" dirty="0">
                <a:solidFill>
                  <a:schemeClr val="accent6"/>
                </a:solidFill>
                <a:latin typeface="Times New Roman" panose="02020603050405020304" pitchFamily="18" charset="0"/>
              </a:rPr>
              <a:t>Statement of the problem </a:t>
            </a:r>
            <a:br>
              <a:rPr lang="en-IN" sz="2000" b="1" i="0" u="none" strike="noStrike" baseline="0" dirty="0">
                <a:solidFill>
                  <a:schemeClr val="tx1"/>
                </a:solidFill>
                <a:latin typeface="Times New Roman" panose="02020603050405020304" pitchFamily="18" charset="0"/>
              </a:rPr>
            </a:br>
            <a:br>
              <a:rPr lang="en-IN" sz="2000" b="1" i="0" u="none" strike="noStrike" baseline="0" dirty="0">
                <a:solidFill>
                  <a:schemeClr val="tx1"/>
                </a:solidFill>
                <a:latin typeface="Times New Roman" panose="02020603050405020304" pitchFamily="18" charset="0"/>
              </a:rPr>
            </a:br>
            <a:r>
              <a:rPr lang="en-US" sz="1800" b="0" i="0" u="none" strike="noStrike" baseline="0" dirty="0">
                <a:solidFill>
                  <a:schemeClr val="tx1"/>
                </a:solidFill>
                <a:latin typeface="Times New Roman" panose="02020603050405020304" pitchFamily="18" charset="0"/>
              </a:rPr>
              <a:t>In this project work, the researcher will study the role of birth order in personality Development among young adulthood. </a:t>
            </a:r>
            <a:endParaRPr lang="en-IN" sz="2000" dirty="0">
              <a:solidFill>
                <a:schemeClr val="tx1"/>
              </a:solidFill>
            </a:endParaRPr>
          </a:p>
        </p:txBody>
      </p:sp>
      <p:sp>
        <p:nvSpPr>
          <p:cNvPr id="3" name="Content Placeholder 2">
            <a:extLst>
              <a:ext uri="{FF2B5EF4-FFF2-40B4-BE49-F238E27FC236}">
                <a16:creationId xmlns:a16="http://schemas.microsoft.com/office/drawing/2014/main" id="{71154523-896B-6608-BDB5-91727E201EF4}"/>
              </a:ext>
            </a:extLst>
          </p:cNvPr>
          <p:cNvSpPr>
            <a:spLocks noGrp="1"/>
          </p:cNvSpPr>
          <p:nvPr>
            <p:ph sz="half" idx="1"/>
          </p:nvPr>
        </p:nvSpPr>
        <p:spPr>
          <a:xfrm>
            <a:off x="2318624" y="2323474"/>
            <a:ext cx="4313864" cy="3587747"/>
          </a:xfrm>
        </p:spPr>
        <p:txBody>
          <a:bodyPr/>
          <a:lstStyle/>
          <a:p>
            <a:pPr marL="0" indent="0">
              <a:buNone/>
            </a:pPr>
            <a:r>
              <a:rPr lang="en-IN" dirty="0">
                <a:solidFill>
                  <a:schemeClr val="accent6"/>
                </a:solidFill>
              </a:rPr>
              <a:t>Objectives</a:t>
            </a:r>
            <a:r>
              <a:rPr lang="en-IN" dirty="0"/>
              <a:t> </a:t>
            </a:r>
            <a:endParaRPr lang="en-IN" sz="1800" b="0" i="0" u="none" strike="noStrike" baseline="0" dirty="0">
              <a:solidFill>
                <a:srgbClr val="000000"/>
              </a:solidFill>
              <a:latin typeface="Times New Roman" panose="02020603050405020304" pitchFamily="18" charset="0"/>
            </a:endParaRPr>
          </a:p>
          <a:p>
            <a:r>
              <a:rPr lang="en-US" sz="1800" b="0" i="0" u="none" strike="noStrike" baseline="0" dirty="0">
                <a:solidFill>
                  <a:schemeClr val="tx1"/>
                </a:solidFill>
                <a:latin typeface="Times New Roman" panose="02020603050405020304" pitchFamily="18" charset="0"/>
              </a:rPr>
              <a:t>To study the various characteristics and features of siblings' positions. </a:t>
            </a:r>
          </a:p>
          <a:p>
            <a:r>
              <a:rPr lang="en-US" sz="1800" b="0" i="0" u="none" strike="noStrike" baseline="0" dirty="0">
                <a:solidFill>
                  <a:schemeClr val="tx1"/>
                </a:solidFill>
                <a:latin typeface="Times New Roman" panose="02020603050405020304" pitchFamily="18" charset="0"/>
              </a:rPr>
              <a:t>To understand the relationship of birth order and personality Development. </a:t>
            </a:r>
          </a:p>
          <a:p>
            <a:r>
              <a:rPr lang="en-US" sz="1800" b="0" i="0" u="none" strike="noStrike" baseline="0" dirty="0">
                <a:solidFill>
                  <a:schemeClr val="tx1"/>
                </a:solidFill>
                <a:latin typeface="Times New Roman" panose="02020603050405020304" pitchFamily="18" charset="0"/>
              </a:rPr>
              <a:t>To establish the effectiveness of birth order in personality Development </a:t>
            </a:r>
          </a:p>
          <a:p>
            <a:r>
              <a:rPr lang="en-US" sz="1800" b="0" i="0" u="none" strike="noStrike" baseline="0" dirty="0">
                <a:solidFill>
                  <a:schemeClr val="tx1"/>
                </a:solidFill>
                <a:latin typeface="Times New Roman" panose="02020603050405020304" pitchFamily="18" charset="0"/>
              </a:rPr>
              <a:t>To analyze the key factor responsible for personality development </a:t>
            </a:r>
          </a:p>
          <a:p>
            <a:endParaRPr lang="en-IN" dirty="0"/>
          </a:p>
        </p:txBody>
      </p:sp>
      <p:sp>
        <p:nvSpPr>
          <p:cNvPr id="4" name="Content Placeholder 3">
            <a:extLst>
              <a:ext uri="{FF2B5EF4-FFF2-40B4-BE49-F238E27FC236}">
                <a16:creationId xmlns:a16="http://schemas.microsoft.com/office/drawing/2014/main" id="{208C77FE-3994-1F96-1DAE-1797775231F1}"/>
              </a:ext>
            </a:extLst>
          </p:cNvPr>
          <p:cNvSpPr>
            <a:spLocks noGrp="1"/>
          </p:cNvSpPr>
          <p:nvPr>
            <p:ph sz="half" idx="2"/>
          </p:nvPr>
        </p:nvSpPr>
        <p:spPr>
          <a:xfrm>
            <a:off x="7190747" y="2473376"/>
            <a:ext cx="4313864" cy="3430467"/>
          </a:xfrm>
        </p:spPr>
        <p:txBody>
          <a:bodyPr/>
          <a:lstStyle/>
          <a:p>
            <a:pPr marL="0" indent="0">
              <a:buNone/>
            </a:pPr>
            <a:r>
              <a:rPr lang="en-IN" dirty="0">
                <a:solidFill>
                  <a:schemeClr val="accent6"/>
                </a:solidFill>
              </a:rPr>
              <a:t>Hypothesis</a:t>
            </a:r>
            <a:endParaRPr lang="en-IN" sz="1800" b="0" i="0" u="none" strike="noStrike" baseline="0" dirty="0">
              <a:solidFill>
                <a:schemeClr val="accent6"/>
              </a:solidFill>
              <a:latin typeface="Times New Roman" panose="02020603050405020304" pitchFamily="18" charset="0"/>
            </a:endParaRPr>
          </a:p>
          <a:p>
            <a:r>
              <a:rPr lang="en-US" sz="1800" b="0" i="0" u="none" strike="noStrike" baseline="0" dirty="0">
                <a:solidFill>
                  <a:schemeClr val="tx1"/>
                </a:solidFill>
                <a:latin typeface="Times New Roman" panose="02020603050405020304" pitchFamily="18" charset="0"/>
              </a:rPr>
              <a:t>There is a significant relationship between siblings' positions and personality development. </a:t>
            </a:r>
          </a:p>
          <a:p>
            <a:r>
              <a:rPr lang="en-US" sz="1800" b="0" i="0" u="none" strike="noStrike" baseline="0" dirty="0">
                <a:solidFill>
                  <a:schemeClr val="tx1"/>
                </a:solidFill>
                <a:latin typeface="Times New Roman" panose="02020603050405020304" pitchFamily="18" charset="0"/>
              </a:rPr>
              <a:t>There is an impact of Adlerian therapy on the personality Development of young adulthood. </a:t>
            </a:r>
          </a:p>
          <a:p>
            <a:pPr marL="0" indent="0">
              <a:buNone/>
            </a:pPr>
            <a:endParaRPr lang="en-IN" dirty="0"/>
          </a:p>
        </p:txBody>
      </p:sp>
    </p:spTree>
    <p:extLst>
      <p:ext uri="{BB962C8B-B14F-4D97-AF65-F5344CB8AC3E}">
        <p14:creationId xmlns:p14="http://schemas.microsoft.com/office/powerpoint/2010/main" val="206064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98FCB-59D4-A5E3-0952-946103C3A274}"/>
              </a:ext>
            </a:extLst>
          </p:cNvPr>
          <p:cNvSpPr>
            <a:spLocks noGrp="1"/>
          </p:cNvSpPr>
          <p:nvPr>
            <p:ph idx="1"/>
          </p:nvPr>
        </p:nvSpPr>
        <p:spPr>
          <a:xfrm>
            <a:off x="2589212" y="1940767"/>
            <a:ext cx="6713408" cy="2603241"/>
          </a:xfrm>
        </p:spPr>
        <p:txBody>
          <a:bodyPr/>
          <a:lstStyle/>
          <a:p>
            <a:r>
              <a:rPr lang="en-US" sz="1800" b="1" i="0" u="none" strike="noStrike" baseline="0" dirty="0">
                <a:solidFill>
                  <a:schemeClr val="tx1"/>
                </a:solidFill>
                <a:latin typeface="Times New Roman" panose="02020603050405020304" pitchFamily="18" charset="0"/>
              </a:rPr>
              <a:t>Methodology used for data collection</a:t>
            </a:r>
            <a:r>
              <a:rPr lang="en-US" sz="1800" b="0" i="0" u="none" strike="noStrike" baseline="0" dirty="0">
                <a:solidFill>
                  <a:schemeClr val="tx1"/>
                </a:solidFill>
                <a:latin typeface="Times New Roman" panose="02020603050405020304" pitchFamily="18" charset="0"/>
              </a:rPr>
              <a:t>: Survey method (Google forms)</a:t>
            </a:r>
          </a:p>
          <a:p>
            <a:r>
              <a:rPr lang="en-US" sz="1800" b="1" i="0" u="none" strike="noStrike" baseline="0" dirty="0">
                <a:solidFill>
                  <a:schemeClr val="tx1"/>
                </a:solidFill>
                <a:latin typeface="Times New Roman" panose="02020603050405020304" pitchFamily="18" charset="0"/>
              </a:rPr>
              <a:t>Samples</a:t>
            </a:r>
            <a:r>
              <a:rPr lang="en-US" sz="1800" b="0" i="0" u="none" strike="noStrike" baseline="0" dirty="0">
                <a:solidFill>
                  <a:schemeClr val="tx1"/>
                </a:solidFill>
                <a:latin typeface="Times New Roman" panose="02020603050405020304" pitchFamily="18" charset="0"/>
              </a:rPr>
              <a:t>: young adulthood (age ranging from18 - 22) </a:t>
            </a:r>
          </a:p>
          <a:p>
            <a:r>
              <a:rPr lang="en-IN" sz="1800" b="1" i="0" u="none" strike="noStrike" baseline="0" dirty="0">
                <a:solidFill>
                  <a:schemeClr val="tx1"/>
                </a:solidFill>
                <a:latin typeface="Times New Roman" panose="02020603050405020304" pitchFamily="18" charset="0"/>
              </a:rPr>
              <a:t>Sample size</a:t>
            </a:r>
            <a:r>
              <a:rPr lang="en-IN" sz="1800" b="0" i="0" u="none" strike="noStrike" baseline="0" dirty="0">
                <a:solidFill>
                  <a:schemeClr val="tx1"/>
                </a:solidFill>
                <a:latin typeface="Times New Roman" panose="02020603050405020304" pitchFamily="18" charset="0"/>
              </a:rPr>
              <a:t>: 100 </a:t>
            </a:r>
          </a:p>
          <a:p>
            <a:r>
              <a:rPr lang="en-US" sz="1800" b="1" i="0" u="none" strike="noStrike" baseline="0" dirty="0">
                <a:solidFill>
                  <a:schemeClr val="tx1"/>
                </a:solidFill>
                <a:latin typeface="Times New Roman" panose="02020603050405020304" pitchFamily="18" charset="0"/>
              </a:rPr>
              <a:t>Tool used: </a:t>
            </a:r>
            <a:r>
              <a:rPr lang="en-US" sz="1800" b="0" i="0" u="none" strike="noStrike" baseline="0" dirty="0">
                <a:solidFill>
                  <a:schemeClr val="tx1"/>
                </a:solidFill>
                <a:latin typeface="Times New Roman" panose="02020603050405020304" pitchFamily="18" charset="0"/>
              </a:rPr>
              <a:t>Big Five Inventory </a:t>
            </a:r>
            <a:endParaRPr lang="en-IN" dirty="0">
              <a:solidFill>
                <a:schemeClr val="tx1"/>
              </a:solidFill>
            </a:endParaRPr>
          </a:p>
        </p:txBody>
      </p:sp>
    </p:spTree>
    <p:extLst>
      <p:ext uri="{BB962C8B-B14F-4D97-AF65-F5344CB8AC3E}">
        <p14:creationId xmlns:p14="http://schemas.microsoft.com/office/powerpoint/2010/main" val="308993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7E92-D921-AA79-DF8C-B154C0150C0C}"/>
              </a:ext>
            </a:extLst>
          </p:cNvPr>
          <p:cNvSpPr>
            <a:spLocks noGrp="1"/>
          </p:cNvSpPr>
          <p:nvPr>
            <p:ph type="title"/>
          </p:nvPr>
        </p:nvSpPr>
        <p:spPr/>
        <p:txBody>
          <a:bodyPr>
            <a:normAutofit/>
          </a:bodyPr>
          <a:lstStyle/>
          <a:p>
            <a:pPr algn="ctr"/>
            <a:r>
              <a:rPr lang="en-IN" sz="3200" dirty="0">
                <a:latin typeface="Times New Roman" panose="02020603050405020304" pitchFamily="18" charset="0"/>
                <a:cs typeface="Times New Roman" panose="02020603050405020304" pitchFamily="18" charset="0"/>
              </a:rPr>
              <a:t>CHAPTER IV –ANALYSIS AND FINDING</a:t>
            </a:r>
          </a:p>
        </p:txBody>
      </p:sp>
      <p:sp>
        <p:nvSpPr>
          <p:cNvPr id="5" name="Content Placeholder 4">
            <a:extLst>
              <a:ext uri="{FF2B5EF4-FFF2-40B4-BE49-F238E27FC236}">
                <a16:creationId xmlns:a16="http://schemas.microsoft.com/office/drawing/2014/main" id="{B06AF667-3D67-0ABF-50FC-1AB38740D1D7}"/>
              </a:ext>
            </a:extLst>
          </p:cNvPr>
          <p:cNvSpPr>
            <a:spLocks noGrp="1"/>
          </p:cNvSpPr>
          <p:nvPr>
            <p:ph idx="1"/>
          </p:nvPr>
        </p:nvSpPr>
        <p:spPr>
          <a:xfrm>
            <a:off x="1147665" y="1558212"/>
            <a:ext cx="10086391" cy="4879910"/>
          </a:xfrm>
        </p:spPr>
        <p:txBody>
          <a:bodyPr/>
          <a:lstStyle/>
          <a:p>
            <a:pPr marL="0" indent="0" algn="just">
              <a:buNone/>
            </a:pPr>
            <a:r>
              <a:rPr lang="en-IN" b="1" dirty="0">
                <a:solidFill>
                  <a:schemeClr val="accent6"/>
                </a:solidFill>
              </a:rPr>
              <a:t>GENDER </a:t>
            </a:r>
            <a:r>
              <a:rPr lang="en-IN" dirty="0"/>
              <a:t>                                                 </a:t>
            </a:r>
            <a:r>
              <a:rPr lang="en-IN" b="1" dirty="0">
                <a:solidFill>
                  <a:schemeClr val="accent6"/>
                </a:solidFill>
              </a:rPr>
              <a:t>BIRTH OEDER            </a:t>
            </a:r>
            <a:r>
              <a:rPr lang="en-IN" b="1" dirty="0"/>
              <a:t>		</a:t>
            </a:r>
            <a:r>
              <a:rPr lang="en-IN" b="1" dirty="0">
                <a:solidFill>
                  <a:schemeClr val="accent6"/>
                </a:solidFill>
              </a:rPr>
              <a:t>LOCALITY</a:t>
            </a:r>
          </a:p>
          <a:p>
            <a:pPr marL="0" indent="0" algn="just">
              <a:buNone/>
            </a:pPr>
            <a:r>
              <a:rPr lang="en-IN" dirty="0"/>
              <a:t>Male -57						      </a:t>
            </a:r>
            <a:r>
              <a:rPr lang="en-IN" dirty="0">
                <a:latin typeface="Segoe UI" panose="020B0502040204020203" pitchFamily="34" charset="0"/>
                <a:cs typeface="Times New Roman" panose="02020603050405020304" pitchFamily="18" charset="0"/>
              </a:rPr>
              <a:t>First </a:t>
            </a:r>
            <a:r>
              <a:rPr lang="en-IN" dirty="0"/>
              <a:t>Born - 44                       Rural  - 44</a:t>
            </a:r>
          </a:p>
          <a:p>
            <a:pPr marL="0" indent="0" algn="just">
              <a:buNone/>
            </a:pPr>
            <a:r>
              <a:rPr lang="en-IN" dirty="0"/>
              <a:t>Female – 42                                          Middle Born  -11		       Urban - 57</a:t>
            </a:r>
          </a:p>
          <a:p>
            <a:pPr marL="0" indent="0" algn="just">
              <a:buNone/>
            </a:pPr>
            <a:r>
              <a:rPr lang="en-IN" dirty="0"/>
              <a:t>                                                                Last born -35</a:t>
            </a:r>
          </a:p>
          <a:p>
            <a:pPr marL="0" indent="0" algn="just">
              <a:buNone/>
            </a:pPr>
            <a:r>
              <a:rPr lang="en-IN" dirty="0"/>
              <a:t>								      Only child -11</a:t>
            </a:r>
          </a:p>
          <a:p>
            <a:pPr marL="0" indent="0">
              <a:buNone/>
            </a:pPr>
            <a:endParaRPr lang="en-IN" dirty="0"/>
          </a:p>
        </p:txBody>
      </p:sp>
      <p:pic>
        <p:nvPicPr>
          <p:cNvPr id="3" name="Picture 4" descr="Forms response chart. Question title: Gender. Number of responses: 101 responses.">
            <a:extLst>
              <a:ext uri="{FF2B5EF4-FFF2-40B4-BE49-F238E27FC236}">
                <a16:creationId xmlns:a16="http://schemas.microsoft.com/office/drawing/2014/main" id="{7CAF2DA4-FD6A-95B4-0C41-80AAB562E00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647" y="2835600"/>
            <a:ext cx="6512766" cy="2671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Birth order. Number of responses: 101 responses.">
            <a:extLst>
              <a:ext uri="{FF2B5EF4-FFF2-40B4-BE49-F238E27FC236}">
                <a16:creationId xmlns:a16="http://schemas.microsoft.com/office/drawing/2014/main" id="{4AE164E9-373B-EA26-0FEE-6E289065348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25607" y="2931460"/>
            <a:ext cx="6246321" cy="26278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s response chart. Question title: Locality. Number of responses: 101 responses.">
            <a:extLst>
              <a:ext uri="{FF2B5EF4-FFF2-40B4-BE49-F238E27FC236}">
                <a16:creationId xmlns:a16="http://schemas.microsoft.com/office/drawing/2014/main" id="{35326EEE-70E3-9734-49D1-1C8DA69D1BA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71385" y="2735735"/>
            <a:ext cx="6825837" cy="28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9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1AED09-BA53-FF77-DF94-6F897D43FAC3}"/>
              </a:ext>
            </a:extLst>
          </p:cNvPr>
          <p:cNvGraphicFramePr>
            <a:graphicFrameLocks noGrp="1"/>
          </p:cNvGraphicFramePr>
          <p:nvPr>
            <p:ph idx="1"/>
            <p:extLst>
              <p:ext uri="{D42A27DB-BD31-4B8C-83A1-F6EECF244321}">
                <p14:modId xmlns:p14="http://schemas.microsoft.com/office/powerpoint/2010/main" val="1754553723"/>
              </p:ext>
            </p:extLst>
          </p:nvPr>
        </p:nvGraphicFramePr>
        <p:xfrm>
          <a:off x="790576" y="457199"/>
          <a:ext cx="10810874" cy="5715008"/>
        </p:xfrm>
        <a:graphic>
          <a:graphicData uri="http://schemas.openxmlformats.org/drawingml/2006/table">
            <a:tbl>
              <a:tblPr firstRow="1" firstCol="1" bandRow="1">
                <a:tableStyleId>{5C22544A-7EE6-4342-B048-85BDC9FD1C3A}</a:tableStyleId>
              </a:tblPr>
              <a:tblGrid>
                <a:gridCol w="2025341">
                  <a:extLst>
                    <a:ext uri="{9D8B030D-6E8A-4147-A177-3AD203B41FA5}">
                      <a16:colId xmlns:a16="http://schemas.microsoft.com/office/drawing/2014/main" val="3109657080"/>
                    </a:ext>
                  </a:extLst>
                </a:gridCol>
                <a:gridCol w="1858376">
                  <a:extLst>
                    <a:ext uri="{9D8B030D-6E8A-4147-A177-3AD203B41FA5}">
                      <a16:colId xmlns:a16="http://schemas.microsoft.com/office/drawing/2014/main" val="824018998"/>
                    </a:ext>
                  </a:extLst>
                </a:gridCol>
                <a:gridCol w="1605747">
                  <a:extLst>
                    <a:ext uri="{9D8B030D-6E8A-4147-A177-3AD203B41FA5}">
                      <a16:colId xmlns:a16="http://schemas.microsoft.com/office/drawing/2014/main" val="4022151115"/>
                    </a:ext>
                  </a:extLst>
                </a:gridCol>
                <a:gridCol w="1539608">
                  <a:extLst>
                    <a:ext uri="{9D8B030D-6E8A-4147-A177-3AD203B41FA5}">
                      <a16:colId xmlns:a16="http://schemas.microsoft.com/office/drawing/2014/main" val="2797772504"/>
                    </a:ext>
                  </a:extLst>
                </a:gridCol>
                <a:gridCol w="1539608">
                  <a:extLst>
                    <a:ext uri="{9D8B030D-6E8A-4147-A177-3AD203B41FA5}">
                      <a16:colId xmlns:a16="http://schemas.microsoft.com/office/drawing/2014/main" val="3016640311"/>
                    </a:ext>
                  </a:extLst>
                </a:gridCol>
                <a:gridCol w="1121097">
                  <a:extLst>
                    <a:ext uri="{9D8B030D-6E8A-4147-A177-3AD203B41FA5}">
                      <a16:colId xmlns:a16="http://schemas.microsoft.com/office/drawing/2014/main" val="316875792"/>
                    </a:ext>
                  </a:extLst>
                </a:gridCol>
                <a:gridCol w="1121097">
                  <a:extLst>
                    <a:ext uri="{9D8B030D-6E8A-4147-A177-3AD203B41FA5}">
                      <a16:colId xmlns:a16="http://schemas.microsoft.com/office/drawing/2014/main" val="2936010063"/>
                    </a:ext>
                  </a:extLst>
                </a:gridCol>
              </a:tblGrid>
              <a:tr h="229946">
                <a:tc gridSpan="7">
                  <a:txBody>
                    <a:bodyPr/>
                    <a:lstStyle/>
                    <a:p>
                      <a:pPr marL="38100" marR="38100" algn="ct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ANOVA</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69562865"/>
                  </a:ext>
                </a:extLst>
              </a:tr>
              <a:tr h="229946">
                <a:tc gridSpan="7">
                  <a:txBody>
                    <a:bodyPr/>
                    <a:lstStyle/>
                    <a:p>
                      <a:pPr marL="38100" marR="38100" algn="ct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63641977"/>
                  </a:ext>
                </a:extLst>
              </a:tr>
              <a:tr h="459891">
                <a:tc gridSpan="2">
                  <a:txBody>
                    <a:bodyPr/>
                    <a:lstStyle/>
                    <a:p>
                      <a:pPr>
                        <a:lnSpc>
                          <a:spcPct val="1070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IN"/>
                    </a:p>
                  </a:txBody>
                  <a:tcPr/>
                </a:tc>
                <a:tc>
                  <a:txBody>
                    <a:bodyPr/>
                    <a:lstStyle/>
                    <a:p>
                      <a:pPr marL="38100" marR="38100" algn="ct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Sum of Squares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n-IN" sz="1600" kern="0" dirty="0" err="1">
                          <a:effectLst/>
                          <a:latin typeface="Times New Roman" panose="02020603050405020304" pitchFamily="18" charset="0"/>
                          <a:cs typeface="Times New Roman" panose="02020603050405020304" pitchFamily="18" charset="0"/>
                        </a:rPr>
                        <a:t>df</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n-IN" sz="1600" kern="0">
                          <a:effectLst/>
                          <a:latin typeface="Times New Roman" panose="02020603050405020304" pitchFamily="18" charset="0"/>
                          <a:cs typeface="Times New Roman" panose="02020603050405020304" pitchFamily="18" charset="0"/>
                        </a:rPr>
                        <a:t>Mean Square</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n-IN" sz="1600" kern="0">
                          <a:effectLst/>
                          <a:latin typeface="Times New Roman" panose="02020603050405020304" pitchFamily="18" charset="0"/>
                          <a:cs typeface="Times New Roman" panose="02020603050405020304" pitchFamily="18" charset="0"/>
                        </a:rPr>
                        <a:t>F</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n-IN" sz="1600" kern="0">
                          <a:effectLst/>
                          <a:latin typeface="Times New Roman" panose="02020603050405020304" pitchFamily="18" charset="0"/>
                          <a:cs typeface="Times New Roman" panose="02020603050405020304" pitchFamily="18" charset="0"/>
                        </a:rPr>
                        <a:t>Sig.</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04375862"/>
                  </a:ext>
                </a:extLst>
              </a:tr>
              <a:tr h="408325">
                <a:tc rowSpan="3">
                  <a:txBody>
                    <a:bodyPr/>
                    <a:lstStyle/>
                    <a:p>
                      <a:pPr marL="38100" marR="38100">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extroversion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Between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.147</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.049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.289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.834</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8544981"/>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Within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16.333</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.170</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68545439"/>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Total</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16.480</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846302"/>
                  </a:ext>
                </a:extLst>
              </a:tr>
              <a:tr h="408325">
                <a:tc rowSpan="3">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agreeableness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Between Groups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.700</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.233</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2.078</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.108</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5725839"/>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Within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10.786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96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.112</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0469919"/>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Total</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11.487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0257604"/>
                  </a:ext>
                </a:extLst>
              </a:tr>
              <a:tr h="408325">
                <a:tc rowSpan="3">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conscientiousness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Between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.877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.292</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2.947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.037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7461534"/>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Within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9.526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96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.099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9025615"/>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Total</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10.403</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0813390"/>
                  </a:ext>
                </a:extLst>
              </a:tr>
              <a:tr h="408325">
                <a:tc rowSpan="3">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openness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Between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.276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.092</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.648</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.586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05662300"/>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Within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13.643</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.142</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17856277"/>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Total</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13.919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02574759"/>
                  </a:ext>
                </a:extLst>
              </a:tr>
              <a:tr h="408325">
                <a:tc rowSpan="3">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neuroticism</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Between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.196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3</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.065</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.499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.684</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2630127"/>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Within Groups</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a:effectLst/>
                          <a:latin typeface="Times New Roman" panose="02020603050405020304" pitchFamily="18" charset="0"/>
                          <a:cs typeface="Times New Roman" panose="02020603050405020304" pitchFamily="18" charset="0"/>
                        </a:rPr>
                        <a:t>12.547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.131</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0182190"/>
                  </a:ext>
                </a:extLst>
              </a:tr>
              <a:tr h="275360">
                <a:tc vMerge="1">
                  <a:txBody>
                    <a:bodyPr/>
                    <a:lstStyle/>
                    <a:p>
                      <a:endParaRPr lang="en-IN"/>
                    </a:p>
                  </a:txBody>
                  <a:tcPr/>
                </a:tc>
                <a:tc>
                  <a:txBody>
                    <a:bodyPr/>
                    <a:lstStyle/>
                    <a:p>
                      <a:pPr marL="38100" marR="38100">
                        <a:lnSpc>
                          <a:spcPts val="1600"/>
                        </a:lnSpc>
                        <a:spcAft>
                          <a:spcPts val="800"/>
                        </a:spcAft>
                      </a:pPr>
                      <a:r>
                        <a:rPr lang="en-IN" sz="1600" kern="0">
                          <a:effectLst/>
                          <a:latin typeface="Times New Roman" panose="02020603050405020304" pitchFamily="18" charset="0"/>
                          <a:cs typeface="Times New Roman" panose="02020603050405020304" pitchFamily="18" charset="0"/>
                        </a:rPr>
                        <a:t>Total</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12.742</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n-IN" sz="1600" kern="0" dirty="0">
                          <a:effectLst/>
                          <a:latin typeface="Times New Roman" panose="02020603050405020304" pitchFamily="18" charset="0"/>
                          <a:cs typeface="Times New Roman" panose="02020603050405020304" pitchFamily="18" charset="0"/>
                        </a:rPr>
                        <a:t>99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a:effectLst/>
                          <a:latin typeface="Times New Roman" panose="02020603050405020304" pitchFamily="18" charset="0"/>
                          <a:cs typeface="Times New Roman" panose="02020603050405020304" pitchFamily="18" charset="0"/>
                        </a:rPr>
                        <a:t>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1600" kern="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4152792"/>
                  </a:ext>
                </a:extLst>
              </a:tr>
            </a:tbl>
          </a:graphicData>
        </a:graphic>
      </p:graphicFrame>
      <p:sp>
        <p:nvSpPr>
          <p:cNvPr id="5" name="Rectangle 1">
            <a:extLst>
              <a:ext uri="{FF2B5EF4-FFF2-40B4-BE49-F238E27FC236}">
                <a16:creationId xmlns:a16="http://schemas.microsoft.com/office/drawing/2014/main" id="{391BAE1B-77E0-D8CE-7BB8-5C848095AC30}"/>
              </a:ext>
            </a:extLst>
          </p:cNvPr>
          <p:cNvSpPr>
            <a:spLocks noChangeArrowheads="1"/>
          </p:cNvSpPr>
          <p:nvPr/>
        </p:nvSpPr>
        <p:spPr bwMode="auto">
          <a:xfrm>
            <a:off x="-9426739" y="0"/>
            <a:ext cx="296773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26349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A50F9-A868-74AA-2BCE-83680B174249}"/>
              </a:ext>
            </a:extLst>
          </p:cNvPr>
          <p:cNvSpPr>
            <a:spLocks noGrp="1"/>
          </p:cNvSpPr>
          <p:nvPr>
            <p:ph idx="1"/>
          </p:nvPr>
        </p:nvSpPr>
        <p:spPr>
          <a:xfrm>
            <a:off x="1819469" y="662473"/>
            <a:ext cx="9685143" cy="5248749"/>
          </a:xfrm>
        </p:spPr>
        <p:txBody>
          <a:bodyPr/>
          <a:lstStyle/>
          <a:p>
            <a:r>
              <a:rPr lang="en-US" sz="1800" b="0" i="0" u="none" strike="noStrike" baseline="0" dirty="0">
                <a:solidFill>
                  <a:schemeClr val="tx1"/>
                </a:solidFill>
                <a:latin typeface="Times New Roman" panose="02020603050405020304" pitchFamily="18" charset="0"/>
              </a:rPr>
              <a:t>The data provide insights into the relationship between Birth order (first born, Middle born, Last born, only child) and personality traits (openness, conscientiousness, extroversion, agreeableness, emotional stability). Findings from the ANOVA  contribute to understanding the associations between Birth order and personality traits</a:t>
            </a:r>
            <a:r>
              <a:rPr lang="en-US" dirty="0">
                <a:solidFill>
                  <a:schemeClr val="tx1"/>
                </a:solidFill>
                <a:latin typeface="Times New Roman" panose="02020603050405020304" pitchFamily="18" charset="0"/>
              </a:rPr>
              <a:t>.</a:t>
            </a:r>
            <a:endParaRPr lang="en-US" sz="1800" b="0" i="0" u="none" strike="noStrike" baseline="0" dirty="0">
              <a:solidFill>
                <a:schemeClr val="tx1"/>
              </a:solidFill>
              <a:latin typeface="Times New Roman" panose="02020603050405020304" pitchFamily="18" charset="0"/>
            </a:endParaRPr>
          </a:p>
          <a:p>
            <a:r>
              <a:rPr lang="en-US" sz="1800" b="0" i="0" u="none" strike="noStrike" baseline="0" dirty="0">
                <a:solidFill>
                  <a:schemeClr val="tx1"/>
                </a:solidFill>
                <a:latin typeface="Times New Roman" panose="02020603050405020304" pitchFamily="18" charset="0"/>
              </a:rPr>
              <a:t>Hence, the hypothesis is proved that Birth order has significant influence on personality                 development either in a positive or in a negative way. </a:t>
            </a:r>
          </a:p>
          <a:p>
            <a:r>
              <a:rPr lang="en-US" sz="1800" b="0" i="0" u="none" strike="noStrike" baseline="0" dirty="0">
                <a:solidFill>
                  <a:schemeClr val="tx1"/>
                </a:solidFill>
                <a:latin typeface="Times New Roman" panose="02020603050405020304" pitchFamily="18" charset="0"/>
              </a:rPr>
              <a:t>Hence, the hypothesis is accepted.</a:t>
            </a:r>
            <a:endParaRPr lang="en-IN" dirty="0"/>
          </a:p>
        </p:txBody>
      </p:sp>
    </p:spTree>
    <p:extLst>
      <p:ext uri="{BB962C8B-B14F-4D97-AF65-F5344CB8AC3E}">
        <p14:creationId xmlns:p14="http://schemas.microsoft.com/office/powerpoint/2010/main" val="1591329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2C7EEC-86F6-4CA7-805C-CB656E6A63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Event design</Template>
  <TotalTime>1048</TotalTime>
  <Words>736</Words>
  <Application>Microsoft Office PowerPoint</Application>
  <PresentationFormat>Widescreen</PresentationFormat>
  <Paragraphs>177</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OnePlusSansText</vt:lpstr>
      <vt:lpstr>Segoe UI</vt:lpstr>
      <vt:lpstr>Times New Roman</vt:lpstr>
      <vt:lpstr>Wingdings 3</vt:lpstr>
      <vt:lpstr>Wisp</vt:lpstr>
      <vt:lpstr>PowerPoint Presentation</vt:lpstr>
      <vt:lpstr>RESEARCH PLAN</vt:lpstr>
      <vt:lpstr>CHAPTER I - INTRODUCTION</vt:lpstr>
      <vt:lpstr>CHAPTER II – REVIEW OF LITERTURE</vt:lpstr>
      <vt:lpstr>CHAPTER III - METHOLOGY  Statement of the problem   In this project work, the researcher will study the role of birth order in personality Development among young adulthood. </vt:lpstr>
      <vt:lpstr>PowerPoint Presentation</vt:lpstr>
      <vt:lpstr>CHAPTER IV –ANALYSIS AND FINDING</vt:lpstr>
      <vt:lpstr>PowerPoint Presentation</vt:lpstr>
      <vt:lpstr>PowerPoint Presentation</vt:lpstr>
      <vt:lpstr>Adlerian Therapy </vt:lpstr>
      <vt:lpstr>CHAPTER V – SUMMARY AND CONCULSION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MY PROJECT WORK</dc:title>
  <dc:creator>bm6wmz3@outlook.com</dc:creator>
  <cp:lastModifiedBy>bm6wmz3@outlook.com</cp:lastModifiedBy>
  <cp:revision>18</cp:revision>
  <dcterms:created xsi:type="dcterms:W3CDTF">2024-03-23T16:03:12Z</dcterms:created>
  <dcterms:modified xsi:type="dcterms:W3CDTF">2024-04-03T08:52:34Z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